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1" r:id="rId16"/>
    <p:sldId id="267" r:id="rId17"/>
    <p:sldId id="272" r:id="rId18"/>
    <p:sldId id="275" r:id="rId19"/>
    <p:sldId id="273" r:id="rId20"/>
    <p:sldId id="280" r:id="rId21"/>
    <p:sldId id="28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1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0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8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0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2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0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2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060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15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92051C-C010-4DCB-8D16-B4C706FEC345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DB0CFB-5505-4BB8-9945-650D8CC2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VcRQSCP392I" TargetMode="External"/><Relationship Id="rId2" Type="http://schemas.openxmlformats.org/officeDocument/2006/relationships/hyperlink" Target="https://www.youtube.com/watch?v=8J-4E1zA9o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3jbfL0zUYo&amp;t=2s" TargetMode="External"/><Relationship Id="rId4" Type="http://schemas.openxmlformats.org/officeDocument/2006/relationships/hyperlink" Target="https://www.youtube.com/watch?v=pn3eoJf7oR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6405A5-FEF4-4D33-9C1C-83AE7AFD9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397" y="1282536"/>
            <a:ext cx="10913424" cy="508263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– 30.08.2022</a:t>
            </a:r>
            <a:b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 проведення – 10.00</a:t>
            </a:r>
            <a:r>
              <a:rPr lang="uk-UA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</a:t>
            </a:r>
            <a: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для вчителів-логопедів ЗДО</a:t>
            </a:r>
            <a:b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ЕКСПЕРТНА ПАНЕЛЬ </a:t>
            </a:r>
            <a: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>
                <a:solidFill>
                  <a:srgbClr val="000066"/>
                </a:solidFill>
              </a:rPr>
              <a:t/>
            </a:r>
            <a:br>
              <a:rPr lang="ru-RU" sz="4800" u="sng" dirty="0">
                <a:solidFill>
                  <a:srgbClr val="000066"/>
                </a:solidFill>
              </a:rPr>
            </a:br>
            <a:r>
              <a:rPr lang="ru-RU" sz="5400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cap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нейропсихологічних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cap="none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</a:t>
            </a:r>
            <a:r>
              <a:rPr lang="ru-RU" sz="24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 </a:t>
            </a:r>
            <a:r>
              <a:rPr lang="ru-RU" sz="2400" b="1" i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4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  КЗ «ДНЗ №31 ВМР»   </a:t>
            </a:r>
            <a:r>
              <a:rPr lang="ru-RU" sz="2400" b="1" i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ru-RU" sz="24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Демченко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5" y="1"/>
            <a:ext cx="3416134" cy="14369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</p:pic>
      <p:pic>
        <p:nvPicPr>
          <p:cNvPr id="4" name="Picture 2" descr="https://cprvmr.edu.vn.ua/uploads/design/logo/Ekr_ZPRPP_kursy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" y="0"/>
            <a:ext cx="4496244" cy="1282536"/>
          </a:xfrm>
          <a:prstGeom prst="rect">
            <a:avLst/>
          </a:prstGeom>
          <a:solidFill>
            <a:schemeClr val="bg2">
              <a:lumMod val="50000"/>
            </a:schemeClr>
          </a:solidFill>
          <a:extLst/>
        </p:spPr>
      </p:pic>
      <p:sp>
        <p:nvSpPr>
          <p:cNvPr id="5" name="Прямоугольник 4"/>
          <p:cNvSpPr/>
          <p:nvPr/>
        </p:nvSpPr>
        <p:spPr>
          <a:xfrm>
            <a:off x="4548250" y="142504"/>
            <a:ext cx="42276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VinBOOTEdu</a:t>
            </a:r>
            <a:r>
              <a:rPr lang="en-US" sz="24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CAMP</a:t>
            </a:r>
            <a:r>
              <a:rPr lang="uk-UA" sz="2400" b="1" dirty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 - 2022</a:t>
            </a:r>
            <a:endParaRPr lang="ru-RU" sz="2400" b="1" dirty="0">
              <a:solidFill>
                <a:srgbClr val="0307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9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C2267E-B2CA-4CE4-AA0A-3452D98DE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02920"/>
            <a:ext cx="10058400" cy="5532120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проводяться у будь-які режимні моменти, як динамічні паузи та як частина заняття. Час проведення 3-5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мають точно виконувати рухи і прийоми. Вправи проводяться у доброзичливій обстановці стоячи або сидячі.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ctr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поступового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B9633A00-C7F5-48D8-ABA3-ADC1DF58F1C5}"/>
              </a:ext>
            </a:extLst>
          </p:cNvPr>
          <p:cNvSpPr/>
          <p:nvPr/>
        </p:nvSpPr>
        <p:spPr>
          <a:xfrm>
            <a:off x="1066800" y="26426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 темпу виконання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2A8B9C8-1217-4C30-9743-969DC852A0C0}"/>
              </a:ext>
            </a:extLst>
          </p:cNvPr>
          <p:cNvSpPr/>
          <p:nvPr/>
        </p:nvSpPr>
        <p:spPr>
          <a:xfrm>
            <a:off x="4805172" y="2679192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 язиком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F9D12B1A-57FE-4815-AF5C-182CB0996C67}"/>
              </a:ext>
            </a:extLst>
          </p:cNvPr>
          <p:cNvSpPr/>
          <p:nvPr/>
        </p:nvSpPr>
        <p:spPr>
          <a:xfrm>
            <a:off x="8543544" y="26426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Долучення мовлення до рухів рук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63FB3D-CA06-4837-87DE-8925B081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30936"/>
            <a:ext cx="10058400" cy="5404104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Кулак-долоня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45720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собою. Одну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кулак,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розчепірені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890E63-67AC-4A85-9355-0ECB20C6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4"/>
          <a:stretch/>
        </p:blipFill>
        <p:spPr>
          <a:xfrm>
            <a:off x="1709436" y="2683001"/>
            <a:ext cx="8773127" cy="26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4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E6DFB-4107-42F7-B74E-D80402AD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84632"/>
            <a:ext cx="10058400" cy="5550408"/>
          </a:xfrm>
        </p:spPr>
        <p:txBody>
          <a:bodyPr/>
          <a:lstStyle/>
          <a:p>
            <a:pPr marL="0" indent="45720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«Кільце»</a:t>
            </a:r>
          </a:p>
          <a:p>
            <a:pPr marL="0" indent="457200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великим пальцем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прямому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порядку.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великий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— великий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такт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 руки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безіменним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мізинцем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безіменним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вказівним</a:t>
            </a:r>
            <a:r>
              <a:rPr lang="ru-RU" dirty="0"/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ctr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01AA6E-CE83-417B-8ED2-B9C2B3D12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4" y="3786505"/>
            <a:ext cx="5285232" cy="24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7FBF04-9620-4532-BEB8-D43A2A20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21792"/>
            <a:ext cx="10058400" cy="541324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«Лезгинка»</a:t>
            </a:r>
          </a:p>
          <a:p>
            <a:pPr marL="0" indent="457200" fontAlgn="base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кулак, великий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сторону, кулак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себе. Прямою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в горизонтальному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торкнутися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мізинця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(6–8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FCB9AA-B3F3-4CD6-B619-421488B92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24" y="3369564"/>
            <a:ext cx="5330951" cy="26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4CB16F-2AEB-40A8-AB0E-D800A08C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22376"/>
            <a:ext cx="10058400" cy="5312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«Вухо-ніс»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носа, а правою рукою —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плеснути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«з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8E9056-8D25-4D50-8E2A-C1327BBD1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793"/>
          <a:stretch/>
        </p:blipFill>
        <p:spPr>
          <a:xfrm>
            <a:off x="3860885" y="3277139"/>
            <a:ext cx="4470230" cy="30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8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F24CAF-5A90-48A4-8BA6-2B2317FD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95528"/>
            <a:ext cx="10058400" cy="523951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«Кулак — ребро 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457200" fontAlgn="base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столу: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стиснена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кулак,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ребром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розпрямлена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столу.</a:t>
            </a:r>
          </a:p>
          <a:p>
            <a:pPr marL="0" indent="457200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C2D8F4-BFF6-4E1C-A312-E570D1E3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47" y="2537796"/>
            <a:ext cx="7069105" cy="33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1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88B6AF-CA08-4577-806F-781B46AF4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93776"/>
            <a:ext cx="10058400" cy="5541264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 «Поплескали — погладили»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парах. Одну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долоню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плече партнера, другу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голову.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поплескувати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плечу.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другою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животу.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A6A7D7-60CE-4D8E-B636-87F304E24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" y="3054096"/>
            <a:ext cx="4413504" cy="3310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510667-D5C8-4F34-A712-86471BDEA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5" y="3054096"/>
            <a:ext cx="4501896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58CF95-F75D-4C31-84F8-418223CE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04088"/>
            <a:ext cx="10058400" cy="5330952"/>
          </a:xfrm>
        </p:spPr>
        <p:txBody>
          <a:bodyPr/>
          <a:lstStyle/>
          <a:p>
            <a:pPr marL="0" indent="0" algn="ctr" fontAlgn="base">
              <a:lnSpc>
                <a:spcPts val="2100"/>
              </a:lnSpc>
              <a:spcAft>
                <a:spcPts val="750"/>
              </a:spcAft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«Велосипед»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spcAft>
                <a:spcPts val="750"/>
              </a:spcAft>
              <a:buNone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Вправу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парах. Стати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навпроти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торкнутися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долонями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долонь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партнера.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рухи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аналогічні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ноги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їзди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велосипеді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457200" fontAlgn="base">
              <a:spcAft>
                <a:spcPts val="750"/>
              </a:spcAft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FE80A6-79D9-43E5-9957-A4A23207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56" y="2535174"/>
            <a:ext cx="4666488" cy="349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5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D1EFD-F592-4394-A6A0-2412BF73E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67512"/>
            <a:ext cx="10058400" cy="5367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«Повтори і назви»</a:t>
            </a:r>
          </a:p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склади або слова і відтвори жести руками. Дитина називає склад або слова яке автоматизуємо і одночасно показає жести, які зображені на малюнку.</a:t>
            </a:r>
          </a:p>
          <a:p>
            <a:pPr marL="0" indent="45720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5A80C5-0E74-440C-B0A6-1CDC9822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784920"/>
            <a:ext cx="4915192" cy="34055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C203EB-B59F-4D4A-80F4-34F767001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4920"/>
            <a:ext cx="5141976" cy="34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6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9B1D1-4F1A-4886-8ED4-48F4943E6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12648"/>
            <a:ext cx="10058400" cy="542239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дзеркально-симетричні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352EA9-CC6F-4E87-8985-6BED0F1E4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4450080" cy="3337560"/>
          </a:xfrm>
          <a:prstGeom prst="rect">
            <a:avLst/>
          </a:prstGeom>
        </p:spPr>
      </p:pic>
      <p:pic>
        <p:nvPicPr>
          <p:cNvPr id="6" name="Рисунок 5" descr="https://i.pinimg.com/originals/a2/0e/f5/a20ef5dec4f5424d8d8ea80131e85ea9.jpg">
            <a:extLst>
              <a:ext uri="{FF2B5EF4-FFF2-40B4-BE49-F238E27FC236}">
                <a16:creationId xmlns:a16="http://schemas.microsoft.com/office/drawing/2014/main" xmlns="" id="{CCB1B7DF-2BBF-4EF0-A6B9-5E5510F338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2194"/>
          <a:stretch/>
        </p:blipFill>
        <p:spPr bwMode="auto">
          <a:xfrm>
            <a:off x="6413309" y="2286001"/>
            <a:ext cx="4711891" cy="3337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540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09709D-C841-4668-B864-5EFD8E37E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12559"/>
            <a:ext cx="10058400" cy="5422481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вік-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самий важливий період для дитини, адже саме в цей період формуються і розвиваються всі основні функції, необхідні людині.</a:t>
            </a:r>
          </a:p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цей час іде активний розвиток всього організму, формується вища нервова діяльність , розвиток інтелекту.</a:t>
            </a:r>
          </a:p>
          <a:p>
            <a:pPr marL="0" indent="0" algn="ctr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засвоює інформацію про:</a:t>
            </a:r>
          </a:p>
          <a:p>
            <a:pPr marL="0" indent="0">
              <a:buNone/>
            </a:pPr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5D74AC76-F824-4147-B448-6DD8A8E35A63}"/>
              </a:ext>
            </a:extLst>
          </p:cNvPr>
          <p:cNvSpPr/>
          <p:nvPr/>
        </p:nvSpPr>
        <p:spPr>
          <a:xfrm>
            <a:off x="1113112" y="3139938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Абстрактні явища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09200BCF-BC6B-4939-80D0-0C83D6034586}"/>
              </a:ext>
            </a:extLst>
          </p:cNvPr>
          <p:cNvSpPr/>
          <p:nvPr/>
        </p:nvSpPr>
        <p:spPr>
          <a:xfrm>
            <a:off x="3659228" y="3117123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Нові форми діяльності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8D0D1DFA-AF90-4711-B48F-E009415C40DD}"/>
              </a:ext>
            </a:extLst>
          </p:cNvPr>
          <p:cNvSpPr/>
          <p:nvPr/>
        </p:nvSpPr>
        <p:spPr>
          <a:xfrm>
            <a:off x="3659228" y="4774408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 правильно говорити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xmlns="" id="{88941C70-E614-4EAC-B3AC-3D9389327047}"/>
              </a:ext>
            </a:extLst>
          </p:cNvPr>
          <p:cNvSpPr/>
          <p:nvPr/>
        </p:nvSpPr>
        <p:spPr>
          <a:xfrm>
            <a:off x="1066800" y="4899793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Вчиться аналізувати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xmlns="" id="{5BE94A0F-D73B-4BC5-BDD3-3C5C4A5FB839}"/>
              </a:ext>
            </a:extLst>
          </p:cNvPr>
          <p:cNvSpPr/>
          <p:nvPr/>
        </p:nvSpPr>
        <p:spPr>
          <a:xfrm>
            <a:off x="6480566" y="4774409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 свої думки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виток: горизонтальный 12">
            <a:extLst>
              <a:ext uri="{FF2B5EF4-FFF2-40B4-BE49-F238E27FC236}">
                <a16:creationId xmlns:a16="http://schemas.microsoft.com/office/drawing/2014/main" xmlns="" id="{17BAD375-A90F-42DA-9DDD-23029D6C6A7F}"/>
              </a:ext>
            </a:extLst>
          </p:cNvPr>
          <p:cNvSpPr/>
          <p:nvPr/>
        </p:nvSpPr>
        <p:spPr>
          <a:xfrm>
            <a:off x="9301904" y="4774410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Концентрує увагу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xmlns="" id="{B9C1B405-010E-457A-89C5-B739303BEAD6}"/>
              </a:ext>
            </a:extLst>
          </p:cNvPr>
          <p:cNvSpPr/>
          <p:nvPr/>
        </p:nvSpPr>
        <p:spPr>
          <a:xfrm>
            <a:off x="9301904" y="2998251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виток: горизонтальный 14">
            <a:extLst>
              <a:ext uri="{FF2B5EF4-FFF2-40B4-BE49-F238E27FC236}">
                <a16:creationId xmlns:a16="http://schemas.microsoft.com/office/drawing/2014/main" xmlns="" id="{A9222BF3-7900-4129-9B1F-9531D0B97875}"/>
              </a:ext>
            </a:extLst>
          </p:cNvPr>
          <p:cNvSpPr/>
          <p:nvPr/>
        </p:nvSpPr>
        <p:spPr>
          <a:xfrm>
            <a:off x="6480566" y="2998251"/>
            <a:ext cx="1722268" cy="1260629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D2CF4A-F33E-4BC3-A67B-E80566745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31520"/>
            <a:ext cx="10058400" cy="53035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Нейропсихологічні вправи універсальні.  Вони можуть використовуватись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 вчителю-логопеду урізноманітнити заняття, перш за все стають цікавими для дітей.</a:t>
            </a:r>
          </a:p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Отримайте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разом. Це не тільки корисно, але й дуже цікаво.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CD6316-082B-4066-84ED-3E2211D7D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47" y="2689138"/>
            <a:ext cx="5859505" cy="319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C8EEF-A8C0-43B9-8DB6-4DE9CFF2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731AE5-2121-43F1-9B7C-DF0A02F9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2401"/>
            <a:ext cx="10058400" cy="3931920"/>
          </a:xfrm>
        </p:spPr>
        <p:txBody>
          <a:bodyPr>
            <a:normAutofit/>
          </a:bodyPr>
          <a:lstStyle/>
          <a:p>
            <a:pPr marL="342900" indent="-342900">
              <a:buFont typeface="Garamond" pitchFamily="18" charset="0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 О.П. Гімнастика для мозку. Альбом для гармонійного розвитку обох півкуль мозку/ О.П. Кудря. – Київ, 2017. – 66 с. </a:t>
            </a:r>
          </a:p>
          <a:p>
            <a:pPr marL="0" indent="0" algn="ctr">
              <a:buNone/>
            </a:pPr>
            <a:r>
              <a:rPr lang="uk-UA" sz="4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Інтернет-ресурси</a:t>
            </a:r>
            <a:endParaRPr lang="uk-UA" sz="2400" b="1" u="sng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https://www.youtube.com/watch?v=8J-4E1zA9og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https://www.youtube.com/shorts/VcRQSCP392I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Garamond" pitchFamily="18" charset="0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https://www.youtube.com/watch?v=pn3eoJf7oRc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https://www.youtube.com/watch?v=H3jbfL0zUYo&amp;t=2s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369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55FCC-6626-4242-BBBB-4F1A838A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1691167-D576-4356-A691-71E7CCE6E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2268"/>
            <a:ext cx="10058400" cy="5796820"/>
          </a:xfrm>
        </p:spPr>
      </p:pic>
    </p:spTree>
    <p:extLst>
      <p:ext uri="{BB962C8B-B14F-4D97-AF65-F5344CB8AC3E}">
        <p14:creationId xmlns:p14="http://schemas.microsoft.com/office/powerpoint/2010/main" val="393611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193145-BC13-4048-8E9A-9725A5B1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76656"/>
            <a:ext cx="10058400" cy="535838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і досвід сучасних педагогів і психологів показали: чим раніше почнеться адекватне, грамотне навчання, тим краще буде інтелектуальний розвиток дитини надалі.</a:t>
            </a:r>
          </a:p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 навчання здатне пробудити в дітях інтерес до пізнання навколишнього світу. У цьому нам допоможуть нейропсихологічні прийоми.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283CC6-2B4C-4558-BE2A-5A6C9F65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02" y="2807207"/>
            <a:ext cx="4946396" cy="370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32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36DCE-B6DB-4A5A-9CD7-35F75DE1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76656"/>
            <a:ext cx="10058400" cy="535838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сьогодення нейропсихологія широко впроваджується в систему освіти, багато уваги приділяється саме нейропсихологічним прийомам вчителями НУШ. </a:t>
            </a:r>
          </a:p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вчителя-логопеда нейропсихологічний підхід доповнює корекційну програму і разом з нею реалізується.</a:t>
            </a:r>
          </a:p>
          <a:p>
            <a:pPr marL="0" indent="457200" algn="just"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Нейропсихологія дозволяє надати допомогу у формуванні базових функцій для подальшого навчання дитини.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71D3B8-9F9A-4615-9B3C-00103D9E3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77" y="3529584"/>
            <a:ext cx="4209646" cy="294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11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A7D225-B95F-40F8-AD13-F598BBF1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30936"/>
            <a:ext cx="10058400" cy="5404104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мозок найдосконаліший у світі пристрій, але не всі вміють ним правильно користуватись. </a:t>
            </a:r>
            <a:endParaRPr lang="uk-UA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життя він обробляє величезну кількість інформації: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0A048EDF-239E-4DFC-8E78-6D3E7CCD803C}"/>
              </a:ext>
            </a:extLst>
          </p:cNvPr>
          <p:cNvSpPr/>
          <p:nvPr/>
        </p:nvSpPr>
        <p:spPr>
          <a:xfrm>
            <a:off x="1066798" y="2212848"/>
            <a:ext cx="3535681" cy="1335024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Фільтрує і аналізує </a:t>
            </a:r>
            <a:endParaRPr lang="ru-RU" dirty="0"/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A52CF10D-49D9-41F6-BF0A-EC0697F3B559}"/>
              </a:ext>
            </a:extLst>
          </p:cNvPr>
          <p:cNvSpPr/>
          <p:nvPr/>
        </p:nvSpPr>
        <p:spPr>
          <a:xfrm>
            <a:off x="7522464" y="2212848"/>
            <a:ext cx="3304032" cy="1335024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Досліджує і застосовує</a:t>
            </a:r>
            <a:endParaRPr lang="ru-RU" dirty="0"/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C77ACC3F-EE18-40B6-B9F8-0DB0ABE6831C}"/>
              </a:ext>
            </a:extLst>
          </p:cNvPr>
          <p:cNvSpPr/>
          <p:nvPr/>
        </p:nvSpPr>
        <p:spPr>
          <a:xfrm>
            <a:off x="1066798" y="4347972"/>
            <a:ext cx="3535681" cy="1335024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Мислить і контролює</a:t>
            </a:r>
            <a:endParaRPr lang="ru-RU" dirty="0"/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xmlns="" id="{030C7D78-F330-4891-9E5C-CF4A512D3FCE}"/>
              </a:ext>
            </a:extLst>
          </p:cNvPr>
          <p:cNvSpPr/>
          <p:nvPr/>
        </p:nvSpPr>
        <p:spPr>
          <a:xfrm>
            <a:off x="7522464" y="4174236"/>
            <a:ext cx="3535681" cy="1335024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Уявляє та фантазує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11C751B-3F80-4DD7-8C68-F732DF0D1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0"/>
          <a:stretch/>
        </p:blipFill>
        <p:spPr>
          <a:xfrm>
            <a:off x="4678680" y="2212848"/>
            <a:ext cx="2776729" cy="37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7DAD77-3E81-4047-A654-A3B32E601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2" y="2029587"/>
            <a:ext cx="5123688" cy="41243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5C87A-33A3-4EC5-8BBD-AC1D53A5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40664"/>
            <a:ext cx="10058400" cy="5294376"/>
          </a:xfrm>
        </p:spPr>
        <p:txBody>
          <a:bodyPr numCol="1"/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Мозок порівнюють з комп'ютером, специфіка їх роботи багато в чому схожа. Тільки мозок значно потужніший, він складається з двох півкуль- лівої та правої.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BF82DA61-C509-481C-A6DF-B008C68DD7F6}"/>
              </a:ext>
            </a:extLst>
          </p:cNvPr>
          <p:cNvSpPr/>
          <p:nvPr/>
        </p:nvSpPr>
        <p:spPr>
          <a:xfrm>
            <a:off x="368808" y="1664208"/>
            <a:ext cx="3029712" cy="4381976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 мислення;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  мислення;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 до вивчення мов;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Запам'ятовування інформації;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нашу мову.</a:t>
            </a:r>
          </a:p>
          <a:p>
            <a:pPr algn="ctr"/>
            <a:endParaRPr lang="ru-RU" dirty="0"/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761D385C-9944-4F72-8C0D-C4AAE5B58513}"/>
              </a:ext>
            </a:extLst>
          </p:cNvPr>
          <p:cNvSpPr/>
          <p:nvPr/>
        </p:nvSpPr>
        <p:spPr>
          <a:xfrm>
            <a:off x="8759952" y="1563625"/>
            <a:ext cx="3063240" cy="4654296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Обробляє всю невербальну інформацію;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здібності;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 місцерозташування;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Інтуїцію;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943BCF-329D-4A37-BCE8-4088064D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22376"/>
            <a:ext cx="10058400" cy="5312664"/>
          </a:xfrm>
        </p:spPr>
        <p:txBody>
          <a:bodyPr/>
          <a:lstStyle/>
          <a:p>
            <a:pPr marL="0" indent="45720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правильної роботи м'язів нашого тіла потрібні регулярні тренування, так і для нашого мозку важливі щоденні вправи (гімнастика). </a:t>
            </a:r>
          </a:p>
          <a:p>
            <a:pPr marL="0" indent="457200" algn="ctr">
              <a:buNone/>
            </a:pP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 сприяє: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A04C918E-37B2-4285-A64A-4CD454308FDA}"/>
              </a:ext>
            </a:extLst>
          </p:cNvPr>
          <p:cNvSpPr/>
          <p:nvPr/>
        </p:nvSpPr>
        <p:spPr>
          <a:xfrm>
            <a:off x="1085088" y="2176272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Кращому запам'ятовуванню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741E389A-BCC7-4F25-88C9-8A46F8323EE9}"/>
              </a:ext>
            </a:extLst>
          </p:cNvPr>
          <p:cNvSpPr/>
          <p:nvPr/>
        </p:nvSpPr>
        <p:spPr>
          <a:xfrm>
            <a:off x="5135880" y="5138928"/>
            <a:ext cx="19202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розумових здібностей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830B4538-B53E-4850-A260-4EAEDEBC5B09}"/>
              </a:ext>
            </a:extLst>
          </p:cNvPr>
          <p:cNvSpPr/>
          <p:nvPr/>
        </p:nvSpPr>
        <p:spPr>
          <a:xfrm>
            <a:off x="9186672" y="4085082"/>
            <a:ext cx="19202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мисленню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5632CD70-79AF-4302-B4B2-2BE5D077F341}"/>
              </a:ext>
            </a:extLst>
          </p:cNvPr>
          <p:cNvSpPr/>
          <p:nvPr/>
        </p:nvSpPr>
        <p:spPr>
          <a:xfrm>
            <a:off x="5049012" y="2071116"/>
            <a:ext cx="2258568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інтелектуальних здібностей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13FF8182-53D6-4799-BD36-7DD859D25E64}"/>
              </a:ext>
            </a:extLst>
          </p:cNvPr>
          <p:cNvSpPr/>
          <p:nvPr/>
        </p:nvSpPr>
        <p:spPr>
          <a:xfrm>
            <a:off x="1085088" y="4085082"/>
            <a:ext cx="19202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Гарній концентрації уваги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3123DD2A-395E-463B-B300-C4434F91DE87}"/>
              </a:ext>
            </a:extLst>
          </p:cNvPr>
          <p:cNvSpPr/>
          <p:nvPr/>
        </p:nvSpPr>
        <p:spPr>
          <a:xfrm>
            <a:off x="9204960" y="2071116"/>
            <a:ext cx="19202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Швидкому аналізу інформації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A66E58-C391-4232-8529-8DD1C5D4E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08" y="3323844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90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932593-97C7-420A-9522-AEC8BC5FC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58952"/>
            <a:ext cx="10058400" cy="5276088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Цілісне мислення-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сукупна робота двох півкуль головного мозку.    У  комплексній роботі обидві півкулі створюють цілісну особистість, якій під силу будь-які завдання.</a:t>
            </a:r>
          </a:p>
          <a:p>
            <a:pPr marL="0" indent="457200" algn="just">
              <a:buNone/>
            </a:pP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синхронній роботі обох півкуль, людина розвивається так, як закладено природою:</a:t>
            </a:r>
          </a:p>
          <a:p>
            <a:pPr marL="0" indent="457200" algn="just">
              <a:buNone/>
            </a:pPr>
            <a:endParaRPr lang="uk-U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xmlns="" id="{06ECF8E9-0D7D-4ECE-9AA8-02181FE380B5}"/>
              </a:ext>
            </a:extLst>
          </p:cNvPr>
          <p:cNvSpPr/>
          <p:nvPr/>
        </p:nvSpPr>
        <p:spPr>
          <a:xfrm>
            <a:off x="1258824" y="2770632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F932E6E0-90CD-4804-99EF-FC5E5A7BE9C7}"/>
              </a:ext>
            </a:extLst>
          </p:cNvPr>
          <p:cNvSpPr/>
          <p:nvPr/>
        </p:nvSpPr>
        <p:spPr>
          <a:xfrm>
            <a:off x="1258824" y="440283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3339C1A0-69C8-408C-AA5E-4FDB13AFCED0}"/>
              </a:ext>
            </a:extLst>
          </p:cNvPr>
          <p:cNvSpPr/>
          <p:nvPr/>
        </p:nvSpPr>
        <p:spPr>
          <a:xfrm>
            <a:off x="9092184" y="2770632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D9AAB201-A0A4-4E5F-8D32-E5C4030471D0}"/>
              </a:ext>
            </a:extLst>
          </p:cNvPr>
          <p:cNvSpPr/>
          <p:nvPr/>
        </p:nvSpPr>
        <p:spPr>
          <a:xfrm>
            <a:off x="9092184" y="440283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445766-2ACA-4D8D-93AB-D423F8533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1" b="17892"/>
          <a:stretch/>
        </p:blipFill>
        <p:spPr>
          <a:xfrm>
            <a:off x="4448589" y="2789238"/>
            <a:ext cx="3781011" cy="264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68E794-BE3E-4A1D-83F3-E2BE6BA6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94" y="593766"/>
            <a:ext cx="11032176" cy="5985164"/>
          </a:xfrm>
        </p:spPr>
        <p:txBody>
          <a:bodyPr/>
          <a:lstStyle/>
          <a:p>
            <a:pPr marL="0" indent="45720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корекційно-розвитковій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логопеда можна використовувати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яких спрямована на розвиток: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:a16="http://schemas.microsoft.com/office/drawing/2014/main" xmlns="" id="{E5CCC642-DB25-4566-8B28-9CFF188D4AB4}"/>
              </a:ext>
            </a:extLst>
          </p:cNvPr>
          <p:cNvSpPr/>
          <p:nvPr/>
        </p:nvSpPr>
        <p:spPr>
          <a:xfrm>
            <a:off x="9201912" y="3429000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xmlns="" id="{0073D86D-AB97-4968-BB60-8F37D44A8BB6}"/>
              </a:ext>
            </a:extLst>
          </p:cNvPr>
          <p:cNvSpPr/>
          <p:nvPr/>
        </p:nvSpPr>
        <p:spPr>
          <a:xfrm>
            <a:off x="6330696" y="1536192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моторики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xmlns="" id="{D72A97AD-2CE8-48F1-8C2F-C831722C2DFE}"/>
              </a:ext>
            </a:extLst>
          </p:cNvPr>
          <p:cNvSpPr/>
          <p:nvPr/>
        </p:nvSpPr>
        <p:spPr>
          <a:xfrm>
            <a:off x="871728" y="1758315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 уявлень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xmlns="" id="{07D9F760-00BF-4C46-8E0F-71A22CADD280}"/>
              </a:ext>
            </a:extLst>
          </p:cNvPr>
          <p:cNvSpPr/>
          <p:nvPr/>
        </p:nvSpPr>
        <p:spPr>
          <a:xfrm>
            <a:off x="3462529" y="1638300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Графічної діяльності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56B83E50-F5F8-4ECF-A2F2-3A23DC208B57}"/>
              </a:ext>
            </a:extLst>
          </p:cNvPr>
          <p:cNvSpPr/>
          <p:nvPr/>
        </p:nvSpPr>
        <p:spPr>
          <a:xfrm>
            <a:off x="3462529" y="34427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99A6158E-B2C1-4613-9EF4-22E83898786B}"/>
              </a:ext>
            </a:extLst>
          </p:cNvPr>
          <p:cNvSpPr/>
          <p:nvPr/>
        </p:nvSpPr>
        <p:spPr>
          <a:xfrm>
            <a:off x="3462529" y="50810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виток: горизонтальный 10">
            <a:extLst>
              <a:ext uri="{FF2B5EF4-FFF2-40B4-BE49-F238E27FC236}">
                <a16:creationId xmlns:a16="http://schemas.microsoft.com/office/drawing/2014/main" xmlns="" id="{36FAA442-9BAB-41E3-B7AA-4E6425AD8DC2}"/>
              </a:ext>
            </a:extLst>
          </p:cNvPr>
          <p:cNvSpPr/>
          <p:nvPr/>
        </p:nvSpPr>
        <p:spPr>
          <a:xfrm>
            <a:off x="816864" y="3538728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виток: горизонтальный 11">
            <a:extLst>
              <a:ext uri="{FF2B5EF4-FFF2-40B4-BE49-F238E27FC236}">
                <a16:creationId xmlns:a16="http://schemas.microsoft.com/office/drawing/2014/main" xmlns="" id="{FC834FFC-511E-4ECC-820B-38E7D13F1960}"/>
              </a:ext>
            </a:extLst>
          </p:cNvPr>
          <p:cNvSpPr/>
          <p:nvPr/>
        </p:nvSpPr>
        <p:spPr>
          <a:xfrm>
            <a:off x="6330696" y="50810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виток: горизонтальный 12">
            <a:extLst>
              <a:ext uri="{FF2B5EF4-FFF2-40B4-BE49-F238E27FC236}">
                <a16:creationId xmlns:a16="http://schemas.microsoft.com/office/drawing/2014/main" xmlns="" id="{B19713D3-1F2B-49E7-B72E-0440B3C0030C}"/>
              </a:ext>
            </a:extLst>
          </p:cNvPr>
          <p:cNvSpPr/>
          <p:nvPr/>
        </p:nvSpPr>
        <p:spPr>
          <a:xfrm>
            <a:off x="9201912" y="1409700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Міжкулькової взаємодії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виток: горизонтальный 13">
            <a:extLst>
              <a:ext uri="{FF2B5EF4-FFF2-40B4-BE49-F238E27FC236}">
                <a16:creationId xmlns:a16="http://schemas.microsoft.com/office/drawing/2014/main" xmlns="" id="{FBDF755D-B524-4568-8EFF-9A7077FF2870}"/>
              </a:ext>
            </a:extLst>
          </p:cNvPr>
          <p:cNvSpPr/>
          <p:nvPr/>
        </p:nvSpPr>
        <p:spPr>
          <a:xfrm>
            <a:off x="6330696" y="3442716"/>
            <a:ext cx="2225040" cy="1252728"/>
          </a:xfrm>
          <a:prstGeom prst="horizontalScroll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487</TotalTime>
  <Words>919</Words>
  <Application>Microsoft Office PowerPoint</Application>
  <PresentationFormat>Произвольный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Савон</vt:lpstr>
      <vt:lpstr>Дата проведення – 30.08.2022 час  проведення – 10.00  Фаховий модуль для вчителів-логопедів ЗДО ЕКСПЕРТНА ПАНЕЛЬ 2   Використання нейропсихологічних прийомів в роботі з дітьми, які мають порушення мовлення  Спікер  –  вчитель-логопед  КЗ «ДНЗ №31 ВМР»   Олена Демченко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Використана література: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Тема: «Використання нейропсихологічних прийомів в роботі з дітьми, які мають порушення мовлення".</dc:title>
  <dc:creator>Юра</dc:creator>
  <cp:lastModifiedBy>Пользователь</cp:lastModifiedBy>
  <cp:revision>40</cp:revision>
  <dcterms:created xsi:type="dcterms:W3CDTF">2022-08-27T10:20:51Z</dcterms:created>
  <dcterms:modified xsi:type="dcterms:W3CDTF">2022-09-12T07:58:00Z</dcterms:modified>
</cp:coreProperties>
</file>